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421" r:id="rId2"/>
    <p:sldId id="423" r:id="rId3"/>
    <p:sldId id="425" r:id="rId4"/>
    <p:sldId id="422" r:id="rId5"/>
    <p:sldId id="426" r:id="rId6"/>
    <p:sldId id="427" r:id="rId7"/>
    <p:sldId id="428" r:id="rId8"/>
    <p:sldId id="429" r:id="rId9"/>
    <p:sldId id="434" r:id="rId10"/>
    <p:sldId id="430" r:id="rId11"/>
    <p:sldId id="431" r:id="rId12"/>
    <p:sldId id="424" r:id="rId13"/>
    <p:sldId id="432" r:id="rId14"/>
    <p:sldId id="437" r:id="rId15"/>
    <p:sldId id="435" r:id="rId16"/>
    <p:sldId id="433" r:id="rId17"/>
  </p:sldIdLst>
  <p:sldSz cx="9144000" cy="6858000" type="screen4x3"/>
  <p:notesSz cx="6669088" cy="9926638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993300"/>
    <a:srgbClr val="FF0000"/>
    <a:srgbClr val="FF6699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958" autoAdjust="0"/>
  </p:normalViewPr>
  <p:slideViewPr>
    <p:cSldViewPr>
      <p:cViewPr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772" y="-72"/>
      </p:cViewPr>
      <p:guideLst>
        <p:guide orient="horz" pos="3126"/>
        <p:guide pos="210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428163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D988863-F755-4DCD-906B-631341148F73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2488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4875"/>
            <a:ext cx="53355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Click to edit Master text styles</a:t>
            </a:r>
          </a:p>
          <a:p>
            <a:pPr lvl="1"/>
            <a:r>
              <a:rPr lang="el-GR" noProof="0" smtClean="0"/>
              <a:t>Second level</a:t>
            </a:r>
          </a:p>
          <a:p>
            <a:pPr lvl="2"/>
            <a:r>
              <a:rPr lang="el-GR" noProof="0" smtClean="0"/>
              <a:t>Third level</a:t>
            </a:r>
          </a:p>
          <a:p>
            <a:pPr lvl="3"/>
            <a:r>
              <a:rPr lang="el-GR" noProof="0" smtClean="0"/>
              <a:t>Fourth level</a:t>
            </a:r>
          </a:p>
          <a:p>
            <a:pPr lvl="4"/>
            <a:r>
              <a:rPr lang="el-GR" noProof="0" smtClean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428163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0885468-64A9-4A73-9542-F4485EDD004C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71475D-59C8-4C85-B899-1355889C9A6F}" type="slidenum">
              <a:rPr lang="el-GR" smtClean="0"/>
              <a:pPr/>
              <a:t>1</a:t>
            </a:fld>
            <a:endParaRPr lang="el-G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124075" y="6381750"/>
            <a:ext cx="4824413" cy="476250"/>
          </a:xfrm>
        </p:spPr>
        <p:txBody>
          <a:bodyPr/>
          <a:lstStyle>
            <a:lvl1pPr algn="ctr">
              <a:spcBef>
                <a:spcPct val="50000"/>
              </a:spcBef>
              <a:defRPr b="1"/>
            </a:lvl1pPr>
          </a:lstStyle>
          <a:p>
            <a:pPr>
              <a:defRPr/>
            </a:pPr>
            <a:r>
              <a:rPr lang="el-GR"/>
              <a:t>Βασίλης Γιωργαλλάς</a:t>
            </a:r>
            <a:r>
              <a:rPr lang="en-US"/>
              <a:t> - </a:t>
            </a:r>
            <a:r>
              <a:rPr lang="el-GR"/>
              <a:t>Καθηγητής Φυσικής Αγωγής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1DDB11-D45A-4543-A993-07C977C59F55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2570DB-8A6B-4045-AA66-52E06ECC3FCE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0C09D-7477-4C4B-9B41-EEE8638FEFC2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8AD65B-F5F9-46C9-AC30-092A0C64625C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44463"/>
            <a:ext cx="7772400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066800" y="1981200"/>
            <a:ext cx="7848600" cy="4114800"/>
          </a:xfrm>
        </p:spPr>
        <p:txBody>
          <a:bodyPr/>
          <a:lstStyle/>
          <a:p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52525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90925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9925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25FA92B-5DF5-4A86-BD9A-110FC768C7A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888B54-1FB9-42A1-AD2F-23D6CE289E0B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BD837-E057-42BB-8541-C6D6C5D30420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30677F-23E6-4BF9-98B6-2766816DF1DC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C409A-1685-4F47-8782-714AEFC1E113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540BCF-82B6-4E4E-8819-79AAB71AC606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F28575-A4AE-4EC8-BABA-A607F57DA560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55A89D-CEFC-4F78-A5C7-B565FB8236E9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4447B-77BC-4DA1-B1E4-59C6956344B0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E3B4180-B148-4D16-B725-B04402FC4C9E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7" r:id="rId13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404664"/>
            <a:ext cx="7704856" cy="830997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b="1" dirty="0" smtClean="0"/>
              <a:t>ΕΠΙΜΕΡΟΥΣ ΙΚΑΝΟΤΗΤΕΣ ΦΥΣΙΚΗΣ ΚΑΤΑΣΤΑΣΗΣ</a:t>
            </a:r>
          </a:p>
          <a:p>
            <a:pPr algn="ctr"/>
            <a:r>
              <a:rPr lang="el-GR" sz="2400" b="1" dirty="0" smtClean="0"/>
              <a:t>ΜΑΘΗΜΑ 2</a:t>
            </a:r>
            <a:r>
              <a:rPr lang="el-GR" sz="2400" b="1" baseline="30000" dirty="0" smtClean="0"/>
              <a:t>Ο</a:t>
            </a:r>
            <a:r>
              <a:rPr lang="el-GR" sz="2400" b="1" dirty="0" smtClean="0"/>
              <a:t> </a:t>
            </a:r>
            <a:endParaRPr lang="el-GR" sz="2400" dirty="0"/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2267744" y="5740514"/>
            <a:ext cx="4176464" cy="78483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b="1" dirty="0"/>
              <a:t>Βασίλης Γιωργαλλάς</a:t>
            </a:r>
          </a:p>
          <a:p>
            <a:pPr algn="ctr">
              <a:spcBef>
                <a:spcPct val="50000"/>
              </a:spcBef>
            </a:pPr>
            <a:r>
              <a:rPr lang="el-GR" b="1" dirty="0"/>
              <a:t>Καθηγητής Φυσικής Αγωγής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9672" y="1599183"/>
            <a:ext cx="612068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b="1" dirty="0" smtClean="0"/>
              <a:t>Ερωτήσεις </a:t>
            </a:r>
            <a:r>
              <a:rPr lang="en-US" sz="2400" b="1" dirty="0" smtClean="0"/>
              <a:t>Multiple choice</a:t>
            </a:r>
            <a:endParaRPr lang="el-GR" sz="2400" b="1" dirty="0" smtClean="0"/>
          </a:p>
        </p:txBody>
      </p:sp>
      <p:pic>
        <p:nvPicPr>
          <p:cNvPr id="7" name="Picture 10" descr="heart-health-386-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622" y="2924100"/>
            <a:ext cx="2704397" cy="1801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131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Κινητικότητα</a:t>
                      </a: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Ευκινησία</a:t>
                      </a: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Συναρμογή</a:t>
                      </a: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8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Ταχύτητα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8143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8144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8145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8146" name="Text Box 18"/>
          <p:cNvSpPr txBox="1">
            <a:spLocks noChangeArrowheads="1"/>
          </p:cNvSpPr>
          <p:nvPr/>
        </p:nvSpPr>
        <p:spPr bwMode="auto">
          <a:xfrm>
            <a:off x="3429000" y="116632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9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8147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8148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8149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8150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8151" name="AutoShape 23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8153" name="AutoShape 25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8154" name="AutoShape 26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8155" name="AutoShape 27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8156" name="AutoShape 28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8157" name="AutoShape 2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8158" name="AutoShape 30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21" name="TextBox 20"/>
          <p:cNvSpPr txBox="1"/>
          <p:nvPr/>
        </p:nvSpPr>
        <p:spPr>
          <a:xfrm>
            <a:off x="251520" y="692696"/>
            <a:ext cx="8640960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b="1" dirty="0" smtClean="0">
                <a:solidFill>
                  <a:schemeClr val="tx1"/>
                </a:solidFill>
              </a:rPr>
              <a:t>Η ικανότητα να κινείς το σώμα σου ή μέρος αυτού γρήγορα ονομάζεται…</a:t>
            </a:r>
            <a:endParaRPr lang="el-GR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Ταχύτητα εσίασης και ταχύτητα αντίδρασης</a:t>
                      </a:r>
                      <a:endParaRPr kumimoji="0" lang="en-GB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Ταχύτητα όρασης και ταχύτητα κίνησης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Ταχύτητα εκκίνησης ταχύτητα επιτάχυνσης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</a:t>
                      </a:r>
                      <a:r>
                        <a:rPr lang="el-GR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αχύτητα </a:t>
                      </a:r>
                      <a:r>
                        <a:rPr lang="el-GR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αντίδρασης και ταχύτητα ενέργειας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10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801072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195736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19" name="TextBox 18"/>
          <p:cNvSpPr txBox="1"/>
          <p:nvPr/>
        </p:nvSpPr>
        <p:spPr>
          <a:xfrm>
            <a:off x="251520" y="665401"/>
            <a:ext cx="8892480" cy="4616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l-GR" sz="2400" dirty="0" smtClean="0">
                <a:solidFill>
                  <a:schemeClr val="tx1"/>
                </a:solidFill>
              </a:rPr>
              <a:t> Η Ταχύτητα είναι  σύνθετη ικανότητα και διακρίνεται σε: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4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Ταχύτητα ή χρόνος Αντίδρασης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Ταχύτητα ενέργειας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11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1619672" y="3356992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220072" y="3284984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9" name="TextBox 8"/>
          <p:cNvSpPr txBox="1"/>
          <p:nvPr/>
        </p:nvSpPr>
        <p:spPr>
          <a:xfrm>
            <a:off x="323528" y="725795"/>
            <a:ext cx="8640960" cy="1015663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l-GR" sz="2000" dirty="0" smtClean="0">
                <a:solidFill>
                  <a:schemeClr val="tx1"/>
                </a:solidFill>
              </a:rPr>
              <a:t>Ο χρόνος μέχρι να μετατραπεί σε κίνηση ένα </a:t>
            </a:r>
            <a:r>
              <a:rPr lang="el-GR" sz="2000" dirty="0" smtClean="0">
                <a:solidFill>
                  <a:schemeClr val="tx1"/>
                </a:solidFill>
              </a:rPr>
              <a:t>ερέθισμα, ο </a:t>
            </a:r>
            <a:r>
              <a:rPr lang="el-GR" sz="2000" dirty="0" smtClean="0">
                <a:solidFill>
                  <a:schemeClr val="tx1"/>
                </a:solidFill>
              </a:rPr>
              <a:t>χρόνος που απαιτείται για την </a:t>
            </a:r>
            <a:r>
              <a:rPr lang="el-GR" sz="2000" dirty="0" smtClean="0">
                <a:solidFill>
                  <a:schemeClr val="tx1"/>
                </a:solidFill>
              </a:rPr>
              <a:t>αντίληψη </a:t>
            </a:r>
            <a:r>
              <a:rPr lang="el-GR" sz="2000" dirty="0" smtClean="0">
                <a:solidFill>
                  <a:schemeClr val="tx1"/>
                </a:solidFill>
              </a:rPr>
              <a:t>του ερεθίσματος, την επεξεργασία από το νευρικό σύστημα μέχρι την μυική </a:t>
            </a:r>
            <a:r>
              <a:rPr lang="el-GR" sz="2000" dirty="0" smtClean="0">
                <a:solidFill>
                  <a:schemeClr val="tx1"/>
                </a:solidFill>
              </a:rPr>
              <a:t>διέγερση ονομάζεται:</a:t>
            </a:r>
            <a:endParaRPr lang="el-GR" sz="2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1772816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0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Η ικανότητα εκτέλεσης κίνησης στον ευνοϊκότερο δυνατό χρόνο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2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Η ικανότητα αστραπιαίας αντίδρασης</a:t>
                      </a:r>
                      <a:endParaRPr kumimoji="0" lang="en-GB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Η ικανότητα γρήγορης εκκίνησης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Η ικανότητα</a:t>
                      </a:r>
                      <a:r>
                        <a:rPr lang="el-GR" sz="2400" b="1" baseline="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γρήγορης απόφασης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458616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516016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458616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363616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12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734816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668416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806824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754488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15" name="TextBox 14"/>
          <p:cNvSpPr txBox="1"/>
          <p:nvPr/>
        </p:nvSpPr>
        <p:spPr>
          <a:xfrm>
            <a:off x="251520" y="807095"/>
            <a:ext cx="8640960" cy="4616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just"/>
            <a:r>
              <a:rPr lang="el-GR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Ταχύτητα </a:t>
            </a:r>
            <a:r>
              <a:rPr lang="el-GR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ενέργειας είναι…</a:t>
            </a:r>
            <a:endParaRPr lang="el-GR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4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Σωστό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Λάθος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13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1619672" y="3356992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220072" y="3284984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9" name="TextBox 8"/>
          <p:cNvSpPr txBox="1"/>
          <p:nvPr/>
        </p:nvSpPr>
        <p:spPr>
          <a:xfrm>
            <a:off x="323528" y="620688"/>
            <a:ext cx="8640960" cy="132343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l-GR" sz="2000" dirty="0" smtClean="0">
                <a:solidFill>
                  <a:schemeClr val="tx1"/>
                </a:solidFill>
              </a:rPr>
              <a:t>Η ταχύτητα βελτιώνεται  με ειδικές και όχι γενικές ασκήσεις έχει μεγάλη σημασία η τεχνική και η νευρομυϊκή συναρμογή, η ποιότητα μετρά περισσότερο από τη ποσότητα και οι ασκήσεις πρέπει να έχουν μέγιστη ένταση</a:t>
            </a:r>
            <a:endParaRPr lang="el-GR" sz="2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Ευκινησία - Δύναμη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Δύναμη - Ταχύτητα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Ευκαμψία – Ευλυγισία</a:t>
                      </a:r>
                      <a:endParaRPr lang="el-GR" sz="2400" b="1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Ελαστικότητα - Διατατικότητα</a:t>
                      </a:r>
                      <a:endParaRPr kumimoji="0" lang="en-GB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14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16" name="TextBox 15"/>
          <p:cNvSpPr txBox="1"/>
          <p:nvPr/>
        </p:nvSpPr>
        <p:spPr>
          <a:xfrm>
            <a:off x="395536" y="764704"/>
            <a:ext cx="8208912" cy="11079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defRPr/>
            </a:pPr>
            <a:r>
              <a:rPr lang="el-GR" sz="2200" dirty="0" smtClean="0">
                <a:solidFill>
                  <a:schemeClr val="tx1"/>
                </a:solidFill>
              </a:rPr>
              <a:t>Το εύρος κίνησης μιας άρθρωσης, η ικανότητα </a:t>
            </a:r>
            <a:r>
              <a:rPr lang="el-GR" sz="2200" dirty="0" smtClean="0">
                <a:solidFill>
                  <a:schemeClr val="tx1"/>
                </a:solidFill>
              </a:rPr>
              <a:t>εκμετάλλευσης </a:t>
            </a:r>
            <a:r>
              <a:rPr lang="el-GR" sz="2200" dirty="0" smtClean="0">
                <a:solidFill>
                  <a:schemeClr val="tx1"/>
                </a:solidFill>
              </a:rPr>
              <a:t>των δυνατοτήτων κίνησης των αρθρώσεων προς όλες τις κατευθύνσεις, ονομάζεται</a:t>
            </a:r>
            <a:r>
              <a:rPr lang="el-GR" sz="2200" dirty="0" smtClean="0">
                <a:solidFill>
                  <a:schemeClr val="tx1"/>
                </a:solidFill>
              </a:rPr>
              <a:t>…</a:t>
            </a:r>
            <a:endParaRPr lang="el-GR" sz="22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482552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Λάθος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Σωστό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15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1619672" y="3494112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220072" y="3494112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9" name="TextBox 8"/>
          <p:cNvSpPr txBox="1"/>
          <p:nvPr/>
        </p:nvSpPr>
        <p:spPr>
          <a:xfrm>
            <a:off x="179512" y="692696"/>
            <a:ext cx="8784976" cy="156966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l-GR" sz="2400" dirty="0" smtClean="0">
                <a:solidFill>
                  <a:schemeClr val="tx1"/>
                </a:solidFill>
              </a:rPr>
              <a:t>Η Αθλητική ευκαμψία υπερβαίνει το </a:t>
            </a:r>
            <a:r>
              <a:rPr lang="el-GR" sz="2400" dirty="0" smtClean="0">
                <a:solidFill>
                  <a:schemeClr val="tx1"/>
                </a:solidFill>
              </a:rPr>
              <a:t>φυσιολογικό (όπως στα εμπόδια – σπαγγάτο) και αναπτύσσεται </a:t>
            </a:r>
            <a:r>
              <a:rPr lang="el-GR" sz="2400" dirty="0" smtClean="0">
                <a:solidFill>
                  <a:schemeClr val="tx1"/>
                </a:solidFill>
              </a:rPr>
              <a:t>ιδιαίτερα στις </a:t>
            </a:r>
            <a:r>
              <a:rPr lang="el-GR" sz="2400" dirty="0" smtClean="0">
                <a:solidFill>
                  <a:schemeClr val="tx1"/>
                </a:solidFill>
              </a:rPr>
              <a:t>μεγαλύτερες </a:t>
            </a:r>
            <a:r>
              <a:rPr lang="el-GR" sz="2400" dirty="0" smtClean="0">
                <a:solidFill>
                  <a:schemeClr val="tx1"/>
                </a:solidFill>
              </a:rPr>
              <a:t>ηλικίες</a:t>
            </a:r>
          </a:p>
          <a:p>
            <a:pPr algn="ctr">
              <a:defRPr/>
            </a:pPr>
            <a:r>
              <a:rPr lang="el-GR" sz="2400" dirty="0" smtClean="0">
                <a:solidFill>
                  <a:schemeClr val="tx1"/>
                </a:solidFill>
              </a:rPr>
              <a:t> </a:t>
            </a:r>
            <a:endParaRPr lang="el-GR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92696"/>
            <a:ext cx="8447856" cy="883692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l-GR" sz="2400" dirty="0" smtClean="0">
                <a:solidFill>
                  <a:schemeClr val="tx1"/>
                </a:solidFill>
              </a:rPr>
              <a:t>Οι Επιμέρους ικανότητες Φυσικής Κατάστασης είναι:</a:t>
            </a:r>
            <a:endParaRPr lang="el-GR" sz="2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Η</a:t>
                      </a:r>
                      <a:r>
                        <a:rPr lang="el-GR" sz="2400" b="1" baseline="0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Αγωνιστικότητα, η Ανθεκτικότητα και η Νοημοσύνη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2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Η Αυτοσυγκέντρωση, η Πρόβλεψη και τα Αντανακλαστικά</a:t>
                      </a:r>
                      <a:endParaRPr kumimoji="0" lang="en-GB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0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Η Αντοχή, η Δύναμη, η Ταχύτητα και η </a:t>
                      </a:r>
                      <a:r>
                        <a:rPr lang="el-GR" sz="20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Ευλυγισία </a:t>
                      </a:r>
                      <a:r>
                        <a:rPr lang="el-GR" sz="20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- Ευκινησία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Η υγειηνή διατροφή και η </a:t>
                      </a:r>
                      <a:r>
                        <a:rPr lang="el-GR" sz="24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υγειηνή </a:t>
                      </a:r>
                      <a:r>
                        <a:rPr lang="el-GR" sz="24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ζωή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511108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511108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3094856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3166864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8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Αντοχή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Ανθεκτικότητα</a:t>
                      </a: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Δύναμη</a:t>
                      </a: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Εκρηκτικότητα</a:t>
                      </a: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18864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2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5084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195736" y="5013176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18" name="TextBox 17"/>
          <p:cNvSpPr txBox="1"/>
          <p:nvPr/>
        </p:nvSpPr>
        <p:spPr>
          <a:xfrm>
            <a:off x="251520" y="908720"/>
            <a:ext cx="8712968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defRPr/>
            </a:pPr>
            <a:r>
              <a:rPr lang="el-GR" sz="2400" dirty="0" smtClean="0">
                <a:solidFill>
                  <a:schemeClr val="tx1"/>
                </a:solidFill>
              </a:rPr>
              <a:t>Η ικανότητα του σώματος να εργάζεται για μεγάλες χρονικές περιόδους χωρίς να κουράζεται ονομάζεται...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Σωστό</a:t>
                      </a: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Λάθος</a:t>
                      </a: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3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148064" y="3068960"/>
            <a:ext cx="2245568" cy="2304256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1763688" y="3140968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17" name="TextBox 16"/>
          <p:cNvSpPr txBox="1"/>
          <p:nvPr/>
        </p:nvSpPr>
        <p:spPr>
          <a:xfrm>
            <a:off x="251520" y="620688"/>
            <a:ext cx="8640960" cy="120032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2400" dirty="0" smtClean="0">
                <a:solidFill>
                  <a:schemeClr val="tx1"/>
                </a:solidFill>
              </a:rPr>
              <a:t>Ταχύτητα είναι το αποτέλεσμα της καρδιακής και πνευμονικής λειτουργίας – κυκλοφοριακού και αναπνευστικού συστήματος- και του μεταβολισμού</a:t>
            </a:r>
            <a:endParaRPr lang="el-GR" sz="20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083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90 κιλά</a:t>
                      </a: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8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81 κιλά</a:t>
                      </a: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78 κιλά</a:t>
                      </a: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84 κιλά</a:t>
                      </a: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7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3429000" y="116632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4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9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6100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6104" name="AutoShape 24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3094856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6105" name="AutoShape 25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6106" name="AutoShape 26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3094856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6107" name="AutoShape 2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6108" name="AutoShape 28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20" name="TextBox 19"/>
          <p:cNvSpPr txBox="1"/>
          <p:nvPr/>
        </p:nvSpPr>
        <p:spPr>
          <a:xfrm>
            <a:off x="539552" y="908720"/>
            <a:ext cx="8136904" cy="95410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defRPr/>
            </a:pPr>
            <a:r>
              <a:rPr lang="el-GR" sz="2800" dirty="0" smtClean="0">
                <a:solidFill>
                  <a:schemeClr val="tx1"/>
                </a:solidFill>
              </a:rPr>
              <a:t>Το ιδανικό βάρος ενός ανθρώπου με ύψος 190 εκ. είναι: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79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 Black" pitchFamily="34" charset="0"/>
                        </a:rPr>
                        <a:t>Οι μέθοδος της μέγιστης επιβάρυνσης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l-GR" sz="20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Μέθοδος διαρκείας</a:t>
                      </a:r>
                    </a:p>
                    <a:p>
                      <a:pPr algn="ctr">
                        <a:defRPr/>
                      </a:pPr>
                      <a:r>
                        <a:rPr lang="el-GR" sz="20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Ενάλλασσόμενη και</a:t>
                      </a:r>
                    </a:p>
                    <a:p>
                      <a:pPr algn="ctr">
                        <a:defRPr/>
                      </a:pPr>
                      <a:r>
                        <a:rPr lang="el-GR" sz="20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Μέτρια διαλειματική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itchFamily="34" charset="0"/>
                        </a:rPr>
                        <a:t>Η επαναληπτική μέθοδος και η έντονη διαλειμματική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itchFamily="34" charset="0"/>
                        </a:rPr>
                        <a:t>Οι αλτικές ασκήσεις και οι ασκήσεις με μπάρες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1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2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3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4" name="Text Box 18"/>
          <p:cNvSpPr txBox="1">
            <a:spLocks noChangeArrowheads="1"/>
          </p:cNvSpPr>
          <p:nvPr/>
        </p:nvSpPr>
        <p:spPr bwMode="auto">
          <a:xfrm>
            <a:off x="3429000" y="116632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5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200" name="AutoShape 24">
            <a:hlinkClick r:id="" action="ppaction://noaction" highlightClick="1">
              <a:snd r:embed="rId2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511108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0205" name="AutoShape 29">
            <a:hlinkClick r:id="" action="ppaction://noaction" highlightClick="1">
              <a:snd r:embed="rId2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511108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0206" name="AutoShape 30">
            <a:hlinkClick r:id="" action="ppaction://hlinkshowjump?jump=nextslide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3166864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0207" name="AutoShape 31">
            <a:hlinkClick r:id="" action="ppaction://noaction" highlightClick="1">
              <a:snd r:embed="rId2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3166864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0210" name="AutoShape 3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0211" name="AutoShape 3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25" name="TextBox 24"/>
          <p:cNvSpPr txBox="1"/>
          <p:nvPr/>
        </p:nvSpPr>
        <p:spPr>
          <a:xfrm>
            <a:off x="251520" y="836712"/>
            <a:ext cx="8640960" cy="4616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>
                <a:solidFill>
                  <a:schemeClr val="tx1"/>
                </a:solidFill>
              </a:rPr>
              <a:t>Οι </a:t>
            </a:r>
            <a:r>
              <a:rPr lang="el-GR" sz="2400" dirty="0" smtClean="0">
                <a:solidFill>
                  <a:schemeClr val="tx1"/>
                </a:solidFill>
              </a:rPr>
              <a:t>μέθοδοι </a:t>
            </a:r>
            <a:r>
              <a:rPr lang="el-GR" sz="2400" dirty="0" smtClean="0">
                <a:solidFill>
                  <a:schemeClr val="tx1"/>
                </a:solidFill>
              </a:rPr>
              <a:t>προπόνησης αντοχής είναι: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Η ικανότητα αντίστασης στις επιβαρύνσεις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Η ικανότητα να ξεπερνούμε τις αντιστάσεις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Η ικανότητα επιμήκυνσης των μυων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</a:t>
                      </a:r>
                      <a:r>
                        <a:rPr lang="el-GR" sz="20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l-GR" sz="20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ικανότητα ενός μυός ή ομάδας μυών να παράγουν έργο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18864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6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729064" y="511108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0672" y="5183088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16" name="TextBox 15"/>
          <p:cNvSpPr txBox="1"/>
          <p:nvPr/>
        </p:nvSpPr>
        <p:spPr>
          <a:xfrm>
            <a:off x="251520" y="764704"/>
            <a:ext cx="8640960" cy="4616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>
                <a:solidFill>
                  <a:schemeClr val="tx1"/>
                </a:solidFill>
              </a:rPr>
              <a:t>Δύναμη είναι: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79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Στη Πλειομετρική και Μειομετρική δύναμη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Στη Μέγιστη Δύναμη, τη Ταχυδύναμη και την Αντοχή στη Δύναμη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Στη Απόλυτη Δύναμη, τη  Πολυδύναμη και τη</a:t>
                      </a:r>
                      <a:r>
                        <a:rPr lang="el-GR" sz="2000" b="1" baseline="0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Διαρκή</a:t>
                      </a:r>
                      <a:r>
                        <a:rPr lang="el-GR" sz="20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Δύναμη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Στη Λειτουργική,</a:t>
                      </a:r>
                      <a:r>
                        <a:rPr lang="el-GR" sz="2000" b="1" baseline="0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στη Μικρή και τη Μεγάλη Δύναμη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1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2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3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4" name="Text Box 18"/>
          <p:cNvSpPr txBox="1">
            <a:spLocks noChangeArrowheads="1"/>
          </p:cNvSpPr>
          <p:nvPr/>
        </p:nvSpPr>
        <p:spPr bwMode="auto">
          <a:xfrm>
            <a:off x="3429000" y="116632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7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200" name="AutoShape 24">
            <a:hlinkClick r:id="" action="ppaction://noaction" highlightClick="1">
              <a:snd r:embed="rId2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511108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0205" name="AutoShape 29">
            <a:hlinkClick r:id="" action="ppaction://noaction" highlightClick="1">
              <a:snd r:embed="rId2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511108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0206" name="AutoShape 30">
            <a:hlinkClick r:id="" action="ppaction://hlinkshowjump?jump=nextslide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3094856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0207" name="AutoShape 31">
            <a:hlinkClick r:id="" action="ppaction://noaction" highlightClick="1">
              <a:snd r:embed="rId2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3094856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0210" name="AutoShape 3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0211" name="AutoShape 3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24" name="TextBox 23"/>
          <p:cNvSpPr txBox="1"/>
          <p:nvPr/>
        </p:nvSpPr>
        <p:spPr>
          <a:xfrm>
            <a:off x="251520" y="951111"/>
            <a:ext cx="8640960" cy="4616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l-GR" sz="2400" dirty="0" smtClean="0">
                <a:solidFill>
                  <a:schemeClr val="tx1"/>
                </a:solidFill>
              </a:rPr>
              <a:t>Η Δύναμη διακρίνεται :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Θυροξίνη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Αυξητική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Τεστοστερόνη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Αντιδιουρητική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8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16" name="TextBox 15"/>
          <p:cNvSpPr txBox="1"/>
          <p:nvPr/>
        </p:nvSpPr>
        <p:spPr>
          <a:xfrm>
            <a:off x="467544" y="692696"/>
            <a:ext cx="7920880" cy="11079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l-GR" sz="2200" dirty="0" smtClean="0">
                <a:solidFill>
                  <a:schemeClr val="tx1"/>
                </a:solidFill>
              </a:rPr>
              <a:t>Η βελτίωση της δύναμης αρχίζει περίπου στη ηλικία των 10 χρόνων όπου έχουμε αύξηση στην έκκριση της ορμόνης που ονομάζεται…</a:t>
            </a:r>
            <a:endParaRPr lang="el-GR" sz="22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8040</TotalTime>
  <Words>527</Words>
  <Application>Microsoft Office PowerPoint</Application>
  <PresentationFormat>On-screen Show (4:3)</PresentationFormat>
  <Paragraphs>146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Default Design</vt:lpstr>
      <vt:lpstr>Slide 1</vt:lpstr>
      <vt:lpstr>Οι Επιμέρους ικανότητες Φυσικής Κατάστασης είναι: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Βασίλης Γιωργαλλάς</dc:creator>
  <cp:lastModifiedBy>Βασίλης</cp:lastModifiedBy>
  <cp:revision>240</cp:revision>
  <dcterms:created xsi:type="dcterms:W3CDTF">2011-10-30T16:37:08Z</dcterms:created>
  <dcterms:modified xsi:type="dcterms:W3CDTF">2014-11-05T22:26:00Z</dcterms:modified>
</cp:coreProperties>
</file>